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8" r:id="rId2"/>
    <p:sldId id="272" r:id="rId3"/>
    <p:sldId id="319" r:id="rId4"/>
    <p:sldId id="318" r:id="rId5"/>
    <p:sldId id="295" r:id="rId6"/>
    <p:sldId id="315" r:id="rId7"/>
    <p:sldId id="309" r:id="rId8"/>
    <p:sldId id="264" r:id="rId9"/>
  </p:sldIdLst>
  <p:sldSz cx="9144000" cy="6858000" type="screen4x3"/>
  <p:notesSz cx="6669088" cy="9926638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87703" autoAdjust="0"/>
  </p:normalViewPr>
  <p:slideViewPr>
    <p:cSldViewPr>
      <p:cViewPr>
        <p:scale>
          <a:sx n="125" d="100"/>
          <a:sy n="125" d="100"/>
        </p:scale>
        <p:origin x="-122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70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70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9899E-BBB3-4707-8321-7E7B275A7419}" type="datetimeFigureOut">
              <a:rPr lang="et-EE" smtClean="0"/>
              <a:t>1.04.2016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9429587"/>
            <a:ext cx="2890665" cy="4970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776866" y="9429587"/>
            <a:ext cx="2890665" cy="4970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5BC33-1952-43D6-8AE3-1369AEA8AF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64636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541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12090" y="302089"/>
            <a:ext cx="9217259" cy="1265743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12090" y="1773556"/>
            <a:ext cx="9217259" cy="1897351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2090" y="3851006"/>
            <a:ext cx="9217259" cy="1897351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62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12090" y="302089"/>
            <a:ext cx="9217259" cy="1265743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12090" y="1773556"/>
            <a:ext cx="4497616" cy="1897351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234660" y="1773556"/>
            <a:ext cx="4497616" cy="1897351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234660" y="3851006"/>
            <a:ext cx="4497616" cy="1897351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2090" y="3851006"/>
            <a:ext cx="4497616" cy="1897351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0924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12090" y="302089"/>
            <a:ext cx="9217259" cy="1265743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12090" y="1773556"/>
            <a:ext cx="4497616" cy="1897351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234660" y="1773556"/>
            <a:ext cx="4497616" cy="1897351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7" name="Pilt 36"/>
          <p:cNvPicPr/>
          <p:nvPr/>
        </p:nvPicPr>
        <p:blipFill>
          <a:blip r:embed="rId2"/>
          <a:stretch>
            <a:fillRect/>
          </a:stretch>
        </p:blipFill>
        <p:spPr>
          <a:xfrm>
            <a:off x="6278593" y="3851006"/>
            <a:ext cx="2409385" cy="1896990"/>
          </a:xfrm>
          <a:prstGeom prst="rect">
            <a:avLst/>
          </a:prstGeom>
        </p:spPr>
      </p:pic>
      <p:pic>
        <p:nvPicPr>
          <p:cNvPr id="38" name="Pilt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556023" y="3851006"/>
            <a:ext cx="2409385" cy="189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82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2090" y="302089"/>
            <a:ext cx="9217259" cy="1265743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12090" y="1773556"/>
            <a:ext cx="9217259" cy="3977688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55066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12090" y="302089"/>
            <a:ext cx="9217259" cy="1265743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12090" y="1773556"/>
            <a:ext cx="9217259" cy="3977688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073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12090" y="302089"/>
            <a:ext cx="9217259" cy="1265743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12090" y="1773556"/>
            <a:ext cx="4497616" cy="3977688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234660" y="1773556"/>
            <a:ext cx="4497616" cy="3977688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481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12090" y="302089"/>
            <a:ext cx="9217259" cy="1265743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4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12090" y="302089"/>
            <a:ext cx="9217259" cy="5448794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80736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12090" y="302089"/>
            <a:ext cx="9217259" cy="1265743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12090" y="1773556"/>
            <a:ext cx="4497616" cy="1897351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2090" y="3851006"/>
            <a:ext cx="4497616" cy="1897351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234660" y="1773556"/>
            <a:ext cx="4497616" cy="3977688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857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12090" y="302089"/>
            <a:ext cx="9217259" cy="1265743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12090" y="1773556"/>
            <a:ext cx="4497616" cy="3977688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234660" y="1773556"/>
            <a:ext cx="4497616" cy="1897351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234660" y="3851006"/>
            <a:ext cx="4497616" cy="1897351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672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12090" y="302089"/>
            <a:ext cx="9217259" cy="1265743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12090" y="1773556"/>
            <a:ext cx="4497616" cy="1897351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234660" y="1773556"/>
            <a:ext cx="4497616" cy="1897351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12090" y="3851006"/>
            <a:ext cx="9216528" cy="1897351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719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2090" y="302089"/>
            <a:ext cx="9217259" cy="1265382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t-EE"/>
              <a:t>Klõpsa tiitli tekstivormingu redigeerimiseks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12090" y="1773556"/>
            <a:ext cx="9217259" cy="3977327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t-EE"/>
              <a:t>Klõpsa liigenduse tekstivormingu redigeerimiseks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t-EE"/>
              <a:t>Teine liigendustase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t-EE"/>
              <a:t>Kolmas liigendustase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t-EE"/>
              <a:t>Neljas liigendustase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t-EE"/>
              <a:t>Viies liigendustase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t-EE"/>
              <a:t>Kuues liigendustase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t-EE"/>
              <a:t>Seitsmes liigendustase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12090" y="6904741"/>
            <a:ext cx="2385975" cy="522611"/>
          </a:xfrm>
          <a:prstGeom prst="rect">
            <a:avLst/>
          </a:prstGeom>
        </p:spPr>
        <p:txBody>
          <a:bodyPr wrap="none" lIns="0" tIns="0" rIns="0" bIns="0"/>
          <a:lstStyle/>
          <a:p>
            <a:pPr defTabSz="923727"/>
            <a:r>
              <a:rPr lang="et-EE" sz="1400">
                <a:solidFill>
                  <a:prstClr val="black"/>
                </a:solidFill>
              </a:rPr>
              <a:t>&lt;kuupäev/kellaaeg›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502697" y="6904741"/>
            <a:ext cx="3246287" cy="522611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 defTabSz="923727"/>
            <a:r>
              <a:rPr lang="et-EE" sz="1400">
                <a:solidFill>
                  <a:prstClr val="black"/>
                </a:solidFill>
              </a:rPr>
              <a:t>&lt;jalus&gt;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343375" y="6904741"/>
            <a:ext cx="2385975" cy="522611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 defTabSz="923727"/>
            <a:fld id="{3F8FB8BE-0AA3-47F4-91F6-64CADD18A4B4}" type="slidenum">
              <a:rPr lang="et-EE" sz="1400">
                <a:solidFill>
                  <a:prstClr val="black"/>
                </a:solidFill>
              </a:rPr>
              <a:pPr algn="r" defTabSz="923727"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9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Table 1"/>
          <p:cNvGraphicFramePr/>
          <p:nvPr>
            <p:extLst>
              <p:ext uri="{D42A27DB-BD31-4B8C-83A1-F6EECF244321}">
                <p14:modId xmlns:p14="http://schemas.microsoft.com/office/powerpoint/2010/main" val="3537204214"/>
              </p:ext>
            </p:extLst>
          </p:nvPr>
        </p:nvGraphicFramePr>
        <p:xfrm>
          <a:off x="0" y="0"/>
          <a:ext cx="9144835" cy="180495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1448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04956">
                <a:tc>
                  <a:txBody>
                    <a:bodyPr/>
                    <a:lstStyle/>
                    <a:p>
                      <a:endParaRPr lang="et-EE" sz="1800" dirty="0"/>
                    </a:p>
                  </a:txBody>
                  <a:tcPr marL="92908" marR="92908" marT="45837" marB="4583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3" name="TextShape 2"/>
          <p:cNvSpPr txBox="1"/>
          <p:nvPr/>
        </p:nvSpPr>
        <p:spPr>
          <a:xfrm>
            <a:off x="1403648" y="2204864"/>
            <a:ext cx="6120680" cy="1804595"/>
          </a:xfrm>
          <a:prstGeom prst="rect">
            <a:avLst/>
          </a:prstGeom>
        </p:spPr>
        <p:txBody>
          <a:bodyPr wrap="square" lIns="0" tIns="0" rIns="0" bIns="0"/>
          <a:lstStyle/>
          <a:p>
            <a:pPr algn="ctr" defTabSz="923631"/>
            <a:r>
              <a:rPr lang="en-US" sz="4400" dirty="0">
                <a:solidFill>
                  <a:srgbClr val="FFFFFF"/>
                </a:solidFill>
                <a:latin typeface="RobotoCondensed-Regular"/>
              </a:rPr>
              <a:t>State and NGO cooperation</a:t>
            </a:r>
          </a:p>
          <a:p>
            <a:pPr algn="ctr" defTabSz="923631"/>
            <a:endParaRPr lang="et-EE" sz="4400" dirty="0">
              <a:solidFill>
                <a:prstClr val="black"/>
              </a:solidFill>
              <a:latin typeface="RobotoCondensed-Regular"/>
            </a:endParaRPr>
          </a:p>
        </p:txBody>
      </p:sp>
      <p:sp>
        <p:nvSpPr>
          <p:cNvPr id="44" name="TextShape 3"/>
          <p:cNvSpPr txBox="1"/>
          <p:nvPr/>
        </p:nvSpPr>
        <p:spPr>
          <a:xfrm>
            <a:off x="611560" y="4536751"/>
            <a:ext cx="8130555" cy="1721584"/>
          </a:xfrm>
          <a:prstGeom prst="rect">
            <a:avLst/>
          </a:prstGeom>
        </p:spPr>
        <p:txBody>
          <a:bodyPr wrap="square" lIns="0" tIns="0" rIns="0" bIns="0"/>
          <a:lstStyle/>
          <a:p>
            <a:pPr defTabSz="923631"/>
            <a:r>
              <a:rPr lang="et-EE" sz="2000" b="1" dirty="0">
                <a:solidFill>
                  <a:srgbClr val="FFFFFF"/>
                </a:solidFill>
                <a:latin typeface="Roboto Condensed"/>
              </a:rPr>
              <a:t>Laidi Surva</a:t>
            </a:r>
            <a:endParaRPr lang="et-EE" sz="2000" dirty="0">
              <a:solidFill>
                <a:prstClr val="black"/>
              </a:solidFill>
              <a:latin typeface="Roboto Condensed"/>
            </a:endParaRPr>
          </a:p>
          <a:p>
            <a:pPr defTabSz="923631"/>
            <a:r>
              <a:rPr lang="en-US" sz="2000" dirty="0">
                <a:solidFill>
                  <a:srgbClr val="FFFFFF"/>
                </a:solidFill>
                <a:latin typeface="Roboto Condensed"/>
              </a:rPr>
              <a:t>Ministry of Justice</a:t>
            </a:r>
          </a:p>
          <a:p>
            <a:pPr defTabSz="923631"/>
            <a:r>
              <a:rPr lang="en-US" sz="2000" dirty="0">
                <a:solidFill>
                  <a:srgbClr val="FFFFFF"/>
                </a:solidFill>
                <a:latin typeface="Roboto Condensed"/>
              </a:rPr>
              <a:t>Criminal Policy Department</a:t>
            </a:r>
          </a:p>
          <a:p>
            <a:pPr defTabSz="923631"/>
            <a:endParaRPr lang="en-US" sz="2400" dirty="0">
              <a:solidFill>
                <a:prstClr val="black"/>
              </a:solidFill>
              <a:latin typeface="Roboto Condensed"/>
            </a:endParaRPr>
          </a:p>
          <a:p>
            <a:pPr defTabSz="923631"/>
            <a:r>
              <a:rPr lang="en-US" sz="2000" dirty="0">
                <a:solidFill>
                  <a:schemeClr val="bg1"/>
                </a:solidFill>
                <a:latin typeface="Roboto Condensed"/>
              </a:rPr>
              <a:t>Participation of NGOs in the Resocialization Process</a:t>
            </a:r>
          </a:p>
          <a:p>
            <a:pPr defTabSz="923631"/>
            <a:r>
              <a:rPr lang="en-US" sz="2000" dirty="0">
                <a:solidFill>
                  <a:schemeClr val="bg1"/>
                </a:solidFill>
                <a:latin typeface="Roboto Condensed"/>
              </a:rPr>
              <a:t>Riga 18.05.2015 </a:t>
            </a: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443919"/>
              </p:ext>
            </p:extLst>
          </p:nvPr>
        </p:nvGraphicFramePr>
        <p:xfrm>
          <a:off x="5996778" y="2764093"/>
          <a:ext cx="331157" cy="366694"/>
        </p:xfrm>
        <a:graphic>
          <a:graphicData uri="http://schemas.openxmlformats.org/drawingml/2006/table">
            <a:tbl>
              <a:tblPr/>
              <a:tblGrid>
                <a:gridCol w="3311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6694">
                <a:tc>
                  <a:txBody>
                    <a:bodyPr/>
                    <a:lstStyle/>
                    <a:p>
                      <a:endParaRPr lang="et-EE" sz="1800" dirty="0"/>
                    </a:p>
                  </a:txBody>
                  <a:tcPr marL="92908" marR="92908" marT="45837" marB="458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00" y="216000"/>
            <a:ext cx="3463091" cy="13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96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323528" y="188640"/>
            <a:ext cx="8092357" cy="1265382"/>
          </a:xfrm>
          <a:prstGeom prst="rect">
            <a:avLst/>
          </a:prstGeom>
        </p:spPr>
        <p:txBody>
          <a:bodyPr wrap="square" lIns="0" tIns="0" rIns="0" bIns="0" anchor="ctr"/>
          <a:lstStyle/>
          <a:p>
            <a:pPr defTabSz="923631"/>
            <a:endParaRPr lang="et-EE" sz="3600" dirty="0">
              <a:solidFill>
                <a:prstClr val="black"/>
              </a:solidFill>
              <a:latin typeface="Roboto Condensed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512091" y="1773556"/>
            <a:ext cx="8230251" cy="4525924"/>
          </a:xfrm>
          <a:prstGeom prst="rect">
            <a:avLst/>
          </a:prstGeom>
        </p:spPr>
        <p:txBody>
          <a:bodyPr wrap="square" lIns="0" tIns="0" rIns="0" bIns="0"/>
          <a:lstStyle/>
          <a:p>
            <a:pPr defTabSz="923631"/>
            <a:endParaRPr lang="et-EE" sz="3200" dirty="0">
              <a:solidFill>
                <a:prstClr val="black"/>
              </a:solidFill>
              <a:latin typeface="Roboto Condensed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021264"/>
            <a:ext cx="2090688" cy="836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512091" y="302089"/>
            <a:ext cx="8230252" cy="1265743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endParaRPr lang="et-EE" sz="3600" b="1" dirty="0">
              <a:solidFill>
                <a:schemeClr val="tx1"/>
              </a:solidFill>
              <a:latin typeface="Roboto Condensed"/>
            </a:endParaRPr>
          </a:p>
        </p:txBody>
      </p:sp>
      <p:sp>
        <p:nvSpPr>
          <p:cNvPr id="4" name="Teksti kohatäide 3"/>
          <p:cNvSpPr>
            <a:spLocks noGrp="1"/>
          </p:cNvSpPr>
          <p:nvPr>
            <p:ph type="body"/>
          </p:nvPr>
        </p:nvSpPr>
        <p:spPr>
          <a:xfrm>
            <a:off x="512092" y="1773556"/>
            <a:ext cx="7903794" cy="4133898"/>
          </a:xfrm>
        </p:spPr>
        <p:txBody>
          <a:bodyPr wrap="square"/>
          <a:lstStyle/>
          <a:p>
            <a:r>
              <a:rPr lang="en-US" sz="3200" i="1" dirty="0">
                <a:latin typeface="Roboto Condensed"/>
              </a:rPr>
              <a:t>Effectively, change is almost impossible without industry-wide collaboration, cooperation and consensus.</a:t>
            </a:r>
          </a:p>
          <a:p>
            <a:r>
              <a:rPr lang="et-EE" sz="2400" i="1" dirty="0">
                <a:latin typeface="Roboto Condensed"/>
              </a:rPr>
              <a:t>					</a:t>
            </a:r>
            <a:r>
              <a:rPr lang="en-US" sz="2400" i="1" dirty="0">
                <a:latin typeface="Roboto Condensed"/>
              </a:rPr>
              <a:t>Simon Mainwaring</a:t>
            </a:r>
            <a:endParaRPr lang="en-GB" sz="2400" i="1" dirty="0">
              <a:latin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972410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323528" y="188640"/>
            <a:ext cx="8092357" cy="1265382"/>
          </a:xfrm>
          <a:prstGeom prst="rect">
            <a:avLst/>
          </a:prstGeom>
        </p:spPr>
        <p:txBody>
          <a:bodyPr wrap="square" lIns="0" tIns="0" rIns="0" bIns="0" anchor="ctr"/>
          <a:lstStyle/>
          <a:p>
            <a:pPr defTabSz="923631"/>
            <a:endParaRPr lang="et-EE" sz="3600" dirty="0">
              <a:solidFill>
                <a:prstClr val="black"/>
              </a:solidFill>
              <a:latin typeface="Roboto Condensed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512091" y="1773556"/>
            <a:ext cx="8230251" cy="4525924"/>
          </a:xfrm>
          <a:prstGeom prst="rect">
            <a:avLst/>
          </a:prstGeom>
        </p:spPr>
        <p:txBody>
          <a:bodyPr wrap="square" lIns="0" tIns="0" rIns="0" bIns="0"/>
          <a:lstStyle/>
          <a:p>
            <a:pPr defTabSz="923631"/>
            <a:endParaRPr lang="et-EE" sz="3200" dirty="0">
              <a:solidFill>
                <a:prstClr val="black"/>
              </a:solidFill>
              <a:latin typeface="Roboto Condensed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021264"/>
            <a:ext cx="2090688" cy="836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512091" y="302089"/>
            <a:ext cx="8230252" cy="1265743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US" sz="3600" b="1" dirty="0">
                <a:solidFill>
                  <a:schemeClr val="tx1"/>
                </a:solidFill>
                <a:latin typeface="Roboto Condensed"/>
              </a:rPr>
              <a:t>Benefits of bringing in NGOs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/>
          </p:nvPr>
        </p:nvSpPr>
        <p:spPr>
          <a:xfrm>
            <a:off x="512092" y="1773556"/>
            <a:ext cx="7903794" cy="4133898"/>
          </a:xfrm>
        </p:spPr>
        <p:txBody>
          <a:bodyPr wrap="square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Roboto Condensed"/>
              </a:rPr>
              <a:t>Innovation targeted on solutions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Roboto Condensed"/>
              </a:rPr>
              <a:t>Flexibility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Roboto Condensed"/>
              </a:rPr>
              <a:t>Involving the target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Roboto Condensed"/>
              </a:rPr>
              <a:t>Better reach in regions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Roboto Condensed"/>
              </a:rPr>
              <a:t>Informality – important with ex-offenders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i="1" dirty="0">
                <a:latin typeface="Roboto Condensed"/>
              </a:rPr>
              <a:t>What works </a:t>
            </a:r>
            <a:r>
              <a:rPr lang="en-US" sz="3200" dirty="0">
                <a:latin typeface="Roboto Condensed"/>
              </a:rPr>
              <a:t>vs </a:t>
            </a:r>
            <a:r>
              <a:rPr lang="en-US" sz="3200" i="1" dirty="0">
                <a:latin typeface="Roboto Condensed"/>
              </a:rPr>
              <a:t>who works</a:t>
            </a:r>
          </a:p>
        </p:txBody>
      </p:sp>
    </p:spTree>
    <p:extLst>
      <p:ext uri="{BB962C8B-B14F-4D97-AF65-F5344CB8AC3E}">
        <p14:creationId xmlns:p14="http://schemas.microsoft.com/office/powerpoint/2010/main" val="3843810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323528" y="188640"/>
            <a:ext cx="8092357" cy="1265382"/>
          </a:xfrm>
          <a:prstGeom prst="rect">
            <a:avLst/>
          </a:prstGeom>
        </p:spPr>
        <p:txBody>
          <a:bodyPr wrap="square" lIns="0" tIns="0" rIns="0" bIns="0" anchor="ctr"/>
          <a:lstStyle/>
          <a:p>
            <a:pPr defTabSz="923631"/>
            <a:endParaRPr lang="et-EE" sz="3600" dirty="0">
              <a:solidFill>
                <a:prstClr val="black"/>
              </a:solidFill>
              <a:latin typeface="Roboto Condensed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512091" y="1773556"/>
            <a:ext cx="8230251" cy="4525924"/>
          </a:xfrm>
          <a:prstGeom prst="rect">
            <a:avLst/>
          </a:prstGeom>
        </p:spPr>
        <p:txBody>
          <a:bodyPr wrap="square" lIns="0" tIns="0" rIns="0" bIns="0"/>
          <a:lstStyle/>
          <a:p>
            <a:pPr defTabSz="923631"/>
            <a:endParaRPr lang="et-EE" sz="3200" dirty="0">
              <a:solidFill>
                <a:prstClr val="black"/>
              </a:solidFill>
              <a:latin typeface="Roboto Condensed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021264"/>
            <a:ext cx="2090688" cy="836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512090" y="327387"/>
            <a:ext cx="8230252" cy="1265743"/>
          </a:xfrm>
        </p:spPr>
        <p:txBody>
          <a:bodyPr/>
          <a:lstStyle/>
          <a:p>
            <a:r>
              <a:rPr lang="en-US" sz="3600" b="1" dirty="0">
                <a:solidFill>
                  <a:prstClr val="black"/>
                </a:solidFill>
                <a:latin typeface="Roboto Condensed"/>
              </a:rPr>
              <a:t>Effect on NGOs</a:t>
            </a:r>
            <a:endParaRPr lang="en-US" sz="3600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/>
          </p:nvPr>
        </p:nvSpPr>
        <p:spPr>
          <a:xfrm>
            <a:off x="323528" y="1454022"/>
            <a:ext cx="7992888" cy="4567241"/>
          </a:xfrm>
        </p:spPr>
        <p:txBody>
          <a:bodyPr wrap="square"/>
          <a:lstStyle/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Roboto Condensed"/>
              </a:rPr>
              <a:t>Transferring traditional state functions to third parties, incl. citizen volunteers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Roboto Condensed"/>
              </a:rPr>
              <a:t>More responsibility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Roboto Condensed"/>
              </a:rPr>
              <a:t>NGOs more dependent on public funds to provide services, find extra 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Roboto Condensed"/>
              </a:rPr>
              <a:t>Increased professionalization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Roboto Condensed"/>
              </a:rPr>
              <a:t>Regulative and administrative control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Roboto Condensed"/>
              </a:rPr>
              <a:t>Need for government managerial capacity</a:t>
            </a:r>
          </a:p>
        </p:txBody>
      </p:sp>
    </p:spTree>
    <p:extLst>
      <p:ext uri="{BB962C8B-B14F-4D97-AF65-F5344CB8AC3E}">
        <p14:creationId xmlns:p14="http://schemas.microsoft.com/office/powerpoint/2010/main" val="2932417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323528" y="188640"/>
            <a:ext cx="8092357" cy="1265382"/>
          </a:xfrm>
          <a:prstGeom prst="rect">
            <a:avLst/>
          </a:prstGeom>
        </p:spPr>
        <p:txBody>
          <a:bodyPr wrap="square" lIns="0" tIns="0" rIns="0" bIns="0" anchor="ctr"/>
          <a:lstStyle/>
          <a:p>
            <a:pPr defTabSz="923631"/>
            <a:endParaRPr lang="et-EE" sz="3600" dirty="0">
              <a:solidFill>
                <a:prstClr val="black"/>
              </a:solidFill>
              <a:latin typeface="Roboto Condensed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512091" y="1773556"/>
            <a:ext cx="8230251" cy="4525924"/>
          </a:xfrm>
          <a:prstGeom prst="rect">
            <a:avLst/>
          </a:prstGeom>
        </p:spPr>
        <p:txBody>
          <a:bodyPr wrap="square" lIns="0" tIns="0" rIns="0" bIns="0"/>
          <a:lstStyle/>
          <a:p>
            <a:pPr defTabSz="923631"/>
            <a:endParaRPr lang="et-EE" sz="3200" dirty="0">
              <a:solidFill>
                <a:prstClr val="black"/>
              </a:solidFill>
              <a:latin typeface="Roboto Condensed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021264"/>
            <a:ext cx="2090688" cy="836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512090" y="467539"/>
            <a:ext cx="8230252" cy="1265743"/>
          </a:xfrm>
        </p:spPr>
        <p:txBody>
          <a:bodyPr/>
          <a:lstStyle/>
          <a:p>
            <a:r>
              <a:rPr lang="en-US" sz="3600" b="1" dirty="0">
                <a:solidFill>
                  <a:prstClr val="black"/>
                </a:solidFill>
                <a:latin typeface="Roboto Condensed"/>
              </a:rPr>
              <a:t>State engagement with volunteers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/>
          </p:nvPr>
        </p:nvSpPr>
        <p:spPr>
          <a:xfrm>
            <a:off x="323528" y="1454022"/>
            <a:ext cx="7992888" cy="4567241"/>
          </a:xfrm>
        </p:spPr>
        <p:txBody>
          <a:bodyPr wrap="square"/>
          <a:lstStyle/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Roboto Condensed"/>
              </a:rPr>
              <a:t>Sustaining volunteer motivation to help create public value</a:t>
            </a:r>
          </a:p>
          <a:p>
            <a:pPr marL="90170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Roboto Condensed"/>
              </a:rPr>
              <a:t>Intrinsic motivation and commitment to volunteer</a:t>
            </a:r>
          </a:p>
          <a:p>
            <a:pPr marL="90170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Roboto Condensed"/>
              </a:rPr>
              <a:t>Individual extrinsic returns to volunteering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Roboto Condensed"/>
              </a:rPr>
              <a:t>Management challenges </a:t>
            </a:r>
          </a:p>
          <a:p>
            <a:pPr marL="90170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Roboto Condensed"/>
              </a:rPr>
              <a:t>Bureaucracy vs freedom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Roboto Condensed"/>
              </a:rPr>
              <a:t>Giving meaning to ex-prisoners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Roboto Condensed"/>
              </a:rPr>
              <a:t>Sustainability of using volunteers?</a:t>
            </a:r>
          </a:p>
        </p:txBody>
      </p:sp>
    </p:spTree>
    <p:extLst>
      <p:ext uri="{BB962C8B-B14F-4D97-AF65-F5344CB8AC3E}">
        <p14:creationId xmlns:p14="http://schemas.microsoft.com/office/powerpoint/2010/main" val="274781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323528" y="188640"/>
            <a:ext cx="8092357" cy="1265382"/>
          </a:xfrm>
          <a:prstGeom prst="rect">
            <a:avLst/>
          </a:prstGeom>
        </p:spPr>
        <p:txBody>
          <a:bodyPr wrap="square" lIns="0" tIns="0" rIns="0" bIns="0" anchor="ctr"/>
          <a:lstStyle/>
          <a:p>
            <a:pPr defTabSz="923631"/>
            <a:endParaRPr lang="et-EE" sz="3600" dirty="0">
              <a:solidFill>
                <a:prstClr val="black"/>
              </a:solidFill>
              <a:latin typeface="Roboto Condensed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512091" y="1773556"/>
            <a:ext cx="8230251" cy="4525924"/>
          </a:xfrm>
          <a:prstGeom prst="rect">
            <a:avLst/>
          </a:prstGeom>
        </p:spPr>
        <p:txBody>
          <a:bodyPr wrap="square" lIns="0" tIns="0" rIns="0" bIns="0"/>
          <a:lstStyle/>
          <a:p>
            <a:pPr defTabSz="923631"/>
            <a:endParaRPr lang="et-EE" sz="3200" dirty="0">
              <a:solidFill>
                <a:prstClr val="black"/>
              </a:solidFill>
              <a:latin typeface="Roboto Condensed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021264"/>
            <a:ext cx="2090688" cy="836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512091" y="302089"/>
            <a:ext cx="8230252" cy="1265743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US" sz="3600" dirty="0">
                <a:solidFill>
                  <a:schemeClr val="tx1"/>
                </a:solidFill>
                <a:latin typeface="Roboto Condensed"/>
              </a:rPr>
              <a:t>Necessary improvements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/>
          </p:nvPr>
        </p:nvSpPr>
        <p:spPr>
          <a:xfrm>
            <a:off x="512092" y="1773556"/>
            <a:ext cx="7903794" cy="3928174"/>
          </a:xfrm>
        </p:spPr>
        <p:txBody>
          <a:bodyPr wrap="square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Roboto Condensed"/>
              </a:rPr>
              <a:t>State level agreement</a:t>
            </a:r>
          </a:p>
          <a:p>
            <a:pPr marL="712788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Roboto Condensed"/>
              </a:rPr>
              <a:t>Government, agencies, municipalities, NGOs: they are all responsible for offender rehabilitation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Roboto Condensed"/>
              </a:rPr>
              <a:t>Cooperation with universities and research centers – better understanding of what works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Roboto Condensed"/>
              </a:rPr>
              <a:t>Professionalism (</a:t>
            </a:r>
            <a:r>
              <a:rPr lang="en-US" sz="2800" i="1" dirty="0">
                <a:latin typeface="Roboto Condensed"/>
              </a:rPr>
              <a:t>who works?</a:t>
            </a:r>
            <a:r>
              <a:rPr lang="en-US" sz="2800" dirty="0">
                <a:latin typeface="Roboto Condensed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Roboto Condensed"/>
              </a:rPr>
              <a:t>Continuity of services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Roboto Condensed"/>
              </a:rPr>
              <a:t>Support NGO motivation</a:t>
            </a:r>
            <a:r>
              <a:rPr lang="et-EE" sz="2800" dirty="0">
                <a:latin typeface="Roboto Condensed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sz="2800" dirty="0">
              <a:latin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263146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323528" y="188640"/>
            <a:ext cx="8092357" cy="1265382"/>
          </a:xfrm>
          <a:prstGeom prst="rect">
            <a:avLst/>
          </a:prstGeom>
        </p:spPr>
        <p:txBody>
          <a:bodyPr wrap="square" lIns="0" tIns="0" rIns="0" bIns="0" anchor="ctr"/>
          <a:lstStyle/>
          <a:p>
            <a:pPr defTabSz="923631"/>
            <a:endParaRPr lang="et-EE" sz="3600" dirty="0">
              <a:solidFill>
                <a:prstClr val="black"/>
              </a:solidFill>
              <a:latin typeface="Roboto Condensed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512091" y="1773556"/>
            <a:ext cx="8230251" cy="4525924"/>
          </a:xfrm>
          <a:prstGeom prst="rect">
            <a:avLst/>
          </a:prstGeom>
        </p:spPr>
        <p:txBody>
          <a:bodyPr wrap="square" lIns="0" tIns="0" rIns="0" bIns="0"/>
          <a:lstStyle/>
          <a:p>
            <a:pPr defTabSz="923631"/>
            <a:endParaRPr lang="et-EE" sz="3200" dirty="0">
              <a:solidFill>
                <a:prstClr val="black"/>
              </a:solidFill>
              <a:latin typeface="Roboto Condensed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021264"/>
            <a:ext cx="2090688" cy="836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i kohatäide 3"/>
          <p:cNvSpPr>
            <a:spLocks noGrp="1"/>
          </p:cNvSpPr>
          <p:nvPr>
            <p:ph type="body"/>
          </p:nvPr>
        </p:nvSpPr>
        <p:spPr>
          <a:xfrm>
            <a:off x="512091" y="1215036"/>
            <a:ext cx="8418814" cy="4600504"/>
          </a:xfrm>
        </p:spPr>
        <p:txBody>
          <a:bodyPr wrap="square"/>
          <a:lstStyle/>
          <a:p>
            <a:pPr lvl="0">
              <a:lnSpc>
                <a:spcPct val="114000"/>
              </a:lnSpc>
            </a:pPr>
            <a:endParaRPr lang="et-EE" sz="2600" dirty="0">
              <a:latin typeface="Roboto Condensed"/>
            </a:endParaRPr>
          </a:p>
          <a:p>
            <a:pPr lvl="0">
              <a:lnSpc>
                <a:spcPct val="114000"/>
              </a:lnSpc>
            </a:pPr>
            <a:r>
              <a:rPr lang="en-US" sz="2800" dirty="0">
                <a:latin typeface="Roboto Condensed"/>
              </a:rPr>
              <a:t>Cooperation, taking and sharing responsibility</a:t>
            </a:r>
          </a:p>
          <a:p>
            <a:pPr marL="806450" lvl="7" indent="-3619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Roboto Condensed"/>
              </a:rPr>
              <a:t>Service integration and regular analysis</a:t>
            </a:r>
          </a:p>
          <a:p>
            <a:pPr lvl="0">
              <a:lnSpc>
                <a:spcPct val="114000"/>
              </a:lnSpc>
            </a:pPr>
            <a:r>
              <a:rPr lang="en-US" sz="2800" dirty="0">
                <a:latin typeface="Roboto Condensed"/>
              </a:rPr>
              <a:t>NGO sustainability</a:t>
            </a:r>
          </a:p>
          <a:p>
            <a:pPr marL="806450" lvl="0" indent="-3619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Roboto Condensed"/>
              </a:rPr>
              <a:t>Various funding sources</a:t>
            </a:r>
          </a:p>
          <a:p>
            <a:pPr lvl="0">
              <a:lnSpc>
                <a:spcPct val="114000"/>
              </a:lnSpc>
            </a:pPr>
            <a:r>
              <a:rPr lang="en-US" sz="2800" dirty="0">
                <a:latin typeface="Roboto Condensed"/>
              </a:rPr>
              <a:t>Using research to improve services</a:t>
            </a:r>
          </a:p>
          <a:p>
            <a:pPr marL="806450" lvl="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Roboto Condensed"/>
              </a:rPr>
              <a:t>Making the system more effective for everyone</a:t>
            </a:r>
          </a:p>
          <a:p>
            <a:pPr lvl="0">
              <a:lnSpc>
                <a:spcPct val="114000"/>
              </a:lnSpc>
            </a:pPr>
            <a:r>
              <a:rPr lang="en-US" sz="2800" dirty="0">
                <a:latin typeface="Roboto Condensed"/>
              </a:rPr>
              <a:t>Political interest and support</a:t>
            </a:r>
          </a:p>
          <a:p>
            <a:pPr marL="806450" lvl="0" indent="-3619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Roboto Condensed"/>
              </a:rPr>
              <a:t>State level agreements</a:t>
            </a:r>
          </a:p>
        </p:txBody>
      </p:sp>
      <p:sp>
        <p:nvSpPr>
          <p:cNvPr id="7" name="Pealkiri 2"/>
          <p:cNvSpPr txBox="1">
            <a:spLocks/>
          </p:cNvSpPr>
          <p:nvPr/>
        </p:nvSpPr>
        <p:spPr>
          <a:xfrm>
            <a:off x="512091" y="107978"/>
            <a:ext cx="8230252" cy="1265743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just">
              <a:spcAft>
                <a:spcPts val="600"/>
              </a:spcAft>
            </a:pPr>
            <a:r>
              <a:rPr lang="en-US" sz="3600" kern="0" dirty="0">
                <a:solidFill>
                  <a:schemeClr val="tx1"/>
                </a:solidFill>
                <a:latin typeface="Roboto Condensed"/>
              </a:rPr>
              <a:t>In conclusion</a:t>
            </a:r>
          </a:p>
        </p:txBody>
      </p:sp>
    </p:spTree>
    <p:extLst>
      <p:ext uri="{BB962C8B-B14F-4D97-AF65-F5344CB8AC3E}">
        <p14:creationId xmlns:p14="http://schemas.microsoft.com/office/powerpoint/2010/main" val="3997532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Table 1"/>
          <p:cNvGraphicFramePr/>
          <p:nvPr>
            <p:extLst>
              <p:ext uri="{D42A27DB-BD31-4B8C-83A1-F6EECF244321}">
                <p14:modId xmlns:p14="http://schemas.microsoft.com/office/powerpoint/2010/main" val="2207483506"/>
              </p:ext>
            </p:extLst>
          </p:nvPr>
        </p:nvGraphicFramePr>
        <p:xfrm>
          <a:off x="0" y="0"/>
          <a:ext cx="9144835" cy="180495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1448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04956">
                <a:tc>
                  <a:txBody>
                    <a:bodyPr/>
                    <a:lstStyle/>
                    <a:p>
                      <a:endParaRPr lang="et-EE" sz="1800" dirty="0"/>
                    </a:p>
                  </a:txBody>
                  <a:tcPr marL="92908" marR="92908" marT="45837" marB="4583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9" name="TextShape 2"/>
          <p:cNvSpPr txBox="1"/>
          <p:nvPr/>
        </p:nvSpPr>
        <p:spPr>
          <a:xfrm>
            <a:off x="1279626" y="2345974"/>
            <a:ext cx="5956669" cy="3243266"/>
          </a:xfrm>
          <a:prstGeom prst="rect">
            <a:avLst/>
          </a:prstGeom>
        </p:spPr>
        <p:txBody>
          <a:bodyPr wrap="none" lIns="0" tIns="0" rIns="0" bIns="0"/>
          <a:lstStyle/>
          <a:p>
            <a:pPr defTabSz="923631"/>
            <a:r>
              <a:rPr lang="en-US" sz="5500" dirty="0">
                <a:solidFill>
                  <a:srgbClr val="FFFFFF"/>
                </a:solidFill>
                <a:latin typeface="Roboto Condensed"/>
              </a:rPr>
              <a:t>Thank you</a:t>
            </a:r>
            <a:r>
              <a:rPr lang="lv-LV" sz="5500" dirty="0">
                <a:solidFill>
                  <a:srgbClr val="FFFFFF"/>
                </a:solidFill>
                <a:latin typeface="Roboto Condensed"/>
              </a:rPr>
              <a:t>!</a:t>
            </a:r>
            <a:endParaRPr lang="en-US" sz="5500" dirty="0">
              <a:solidFill>
                <a:srgbClr val="FFFFFF"/>
              </a:solidFill>
              <a:latin typeface="Roboto Condensed"/>
            </a:endParaRPr>
          </a:p>
          <a:p>
            <a:pPr defTabSz="923631"/>
            <a:endParaRPr lang="et-EE" sz="5500" dirty="0">
              <a:solidFill>
                <a:srgbClr val="FFFFFF"/>
              </a:solidFill>
              <a:latin typeface="Roboto Condensed"/>
            </a:endParaRPr>
          </a:p>
          <a:p>
            <a:pPr defTabSz="923631"/>
            <a:endParaRPr lang="et-EE" sz="5500" dirty="0">
              <a:solidFill>
                <a:srgbClr val="FFFFFF"/>
              </a:solidFill>
              <a:latin typeface="Roboto Condensed"/>
            </a:endParaRPr>
          </a:p>
          <a:p>
            <a:pPr defTabSz="923631"/>
            <a:r>
              <a:rPr lang="et-EE" sz="2000" dirty="0">
                <a:solidFill>
                  <a:srgbClr val="FFFFFF"/>
                </a:solidFill>
                <a:latin typeface="Roboto Condensed"/>
              </a:rPr>
              <a:t>Laidi.Surva@just.ee</a:t>
            </a:r>
          </a:p>
          <a:p>
            <a:pPr defTabSz="923631"/>
            <a:r>
              <a:rPr lang="et-EE" sz="2000" dirty="0">
                <a:solidFill>
                  <a:srgbClr val="FFFFFF"/>
                </a:solidFill>
                <a:latin typeface="Roboto Condensed"/>
              </a:rPr>
              <a:t>620 8120</a:t>
            </a:r>
          </a:p>
        </p:txBody>
      </p:sp>
      <p:sp>
        <p:nvSpPr>
          <p:cNvPr id="60" name="TextShape 3"/>
          <p:cNvSpPr txBox="1"/>
          <p:nvPr/>
        </p:nvSpPr>
        <p:spPr>
          <a:xfrm>
            <a:off x="1279627" y="3428730"/>
            <a:ext cx="7462488" cy="1721584"/>
          </a:xfrm>
          <a:prstGeom prst="rect">
            <a:avLst/>
          </a:prstGeom>
        </p:spPr>
        <p:txBody>
          <a:bodyPr wrap="square" lIns="0" tIns="0" rIns="0" bIns="0"/>
          <a:lstStyle/>
          <a:p>
            <a:pPr defTabSz="923631"/>
            <a:endParaRPr dirty="0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00" y="216000"/>
            <a:ext cx="3463091" cy="13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8507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226</Words>
  <Application>Microsoft Office PowerPoint</Application>
  <PresentationFormat>Slaidrāde ekrānā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8</vt:i4>
      </vt:variant>
    </vt:vector>
  </HeadingPairs>
  <TitlesOfParts>
    <vt:vector size="9" baseType="lpstr">
      <vt:lpstr>Office Theme</vt:lpstr>
      <vt:lpstr>PowerPoint prezentācija</vt:lpstr>
      <vt:lpstr>PowerPoint prezentācija</vt:lpstr>
      <vt:lpstr>Benefits of bringing in NGOs</vt:lpstr>
      <vt:lpstr>Effect on NGOs</vt:lpstr>
      <vt:lpstr>State engagement with volunteers</vt:lpstr>
      <vt:lpstr>Necessary improvements</vt:lpstr>
      <vt:lpstr>PowerPoint prezentācija</vt:lpstr>
      <vt:lpstr>PowerPoint prezentācija</vt:lpstr>
    </vt:vector>
  </TitlesOfParts>
  <Company>JUSTMIN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Katrin Lunt</dc:creator>
  <cp:lastModifiedBy>Ilze Blanka</cp:lastModifiedBy>
  <cp:revision>155</cp:revision>
  <cp:lastPrinted>2015-01-29T07:19:17Z</cp:lastPrinted>
  <dcterms:created xsi:type="dcterms:W3CDTF">2014-02-20T19:08:09Z</dcterms:created>
  <dcterms:modified xsi:type="dcterms:W3CDTF">2016-04-01T13:38:35Z</dcterms:modified>
</cp:coreProperties>
</file>